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6" r:id="rId2"/>
    <p:sldId id="413" r:id="rId3"/>
    <p:sldId id="257" r:id="rId4"/>
    <p:sldId id="258" r:id="rId5"/>
    <p:sldId id="259" r:id="rId6"/>
    <p:sldId id="260" r:id="rId7"/>
    <p:sldId id="348" r:id="rId8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hK/vtHhA97biRkTItM2oK9ObDR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/>
    <p:restoredTop sz="94706"/>
  </p:normalViewPr>
  <p:slideViewPr>
    <p:cSldViewPr snapToGrid="0" showGuides="1">
      <p:cViewPr varScale="1">
        <p:scale>
          <a:sx n="102" d="100"/>
          <a:sy n="102" d="100"/>
        </p:scale>
        <p:origin x="690" y="10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fld id="{00000000-1234-1234-1234-123412341234}" type="slidenum">
              <a:rPr lang="es-419" sz="1200" smtClean="0">
                <a:solidFill>
                  <a:schemeClr val="dk1"/>
                </a:solidFill>
              </a:rPr>
              <a:pPr algn="r"/>
              <a:t>‹Nº›</a:t>
            </a:fld>
            <a:endParaRPr lang="es-419" sz="1200" dirty="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" name="Google Shape;10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4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" name="Google Shape;11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5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6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768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1_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2581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17C15C83-9A08-D51E-DF7F-6886D49DDD1F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9" name="Google Shape;10;p94">
            <a:extLst>
              <a:ext uri="{FF2B5EF4-FFF2-40B4-BE49-F238E27FC236}">
                <a16:creationId xmlns:a16="http://schemas.microsoft.com/office/drawing/2014/main" id="{773E5CB9-9CFC-8ED6-0A00-A62E4A5359B4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Google Shape;11;p94">
            <a:extLst>
              <a:ext uri="{FF2B5EF4-FFF2-40B4-BE49-F238E27FC236}">
                <a16:creationId xmlns:a16="http://schemas.microsoft.com/office/drawing/2014/main" id="{62156354-01C1-5449-BFC0-1D2F0B5A36F4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EE5BBDD4-B2EF-F491-0116-033E2256F36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2500CEA1-7E91-83B5-58B4-AC9B27D165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699808" y="225185"/>
            <a:ext cx="975880" cy="26186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971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5443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  <p15:guide id="8" orient="horz" pos="32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07" y="1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s-419" sz="2800" dirty="0">
                <a:solidFill>
                  <a:schemeClr val="bg1"/>
                </a:solidFill>
                <a:latin typeface="Graphik Regular" panose="020B0503030202060203" pitchFamily="34" charset="77"/>
                <a:cs typeface="Arial"/>
              </a:rPr>
              <a:t>MAKING AN </a:t>
            </a:r>
            <a:r>
              <a:rPr lang="es-419" sz="2800" dirty="0">
                <a:solidFill>
                  <a:schemeClr val="bg1"/>
                </a:solidFill>
                <a:latin typeface="Graphik Bold" panose="020B0503030202060203" pitchFamily="34" charset="77"/>
              </a:rPr>
              <a:t>APPOINTMENT</a:t>
            </a:r>
            <a:r>
              <a:rPr lang="es-419" sz="2800" dirty="0">
                <a:solidFill>
                  <a:schemeClr val="bg1"/>
                </a:solidFill>
                <a:latin typeface="Graphik Regular" panose="020B0503030202060203" pitchFamily="34" charset="77"/>
                <a:cs typeface="Arial"/>
              </a:rPr>
              <a:t> </a:t>
            </a:r>
            <a:br>
              <a:rPr lang="es-419" sz="2800" dirty="0">
                <a:solidFill>
                  <a:schemeClr val="bg1"/>
                </a:solidFill>
                <a:latin typeface="Graphik Regular" panose="020B0503030202060203" pitchFamily="34" charset="77"/>
                <a:cs typeface="Arial"/>
              </a:rPr>
            </a:br>
            <a:r>
              <a:rPr lang="es-419" sz="2800" dirty="0">
                <a:solidFill>
                  <a:schemeClr val="bg1"/>
                </a:solidFill>
                <a:latin typeface="Graphik Bold" panose="020B0503030202060203" pitchFamily="34" charset="77"/>
                <a:cs typeface="Arial"/>
              </a:rPr>
              <a:t>ON THE PHONE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05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51B62C96-EE0A-4CC9-523E-58ACEAF25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  <p:sp>
        <p:nvSpPr>
          <p:cNvPr id="9" name="Google Shape;48;p1">
            <a:extLst>
              <a:ext uri="{FF2B5EF4-FFF2-40B4-BE49-F238E27FC236}">
                <a16:creationId xmlns:a16="http://schemas.microsoft.com/office/drawing/2014/main" id="{A6620EA0-50AA-DED5-D767-502678B5E91A}"/>
              </a:ext>
            </a:extLst>
          </p:cNvPr>
          <p:cNvSpPr/>
          <p:nvPr/>
        </p:nvSpPr>
        <p:spPr>
          <a:xfrm>
            <a:off x="3747058" y="2973200"/>
            <a:ext cx="192762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000"/>
            </a:pPr>
            <a:r>
              <a:rPr lang="es-419" sz="1100" dirty="0">
                <a:solidFill>
                  <a:schemeClr val="bg1"/>
                </a:solidFill>
                <a:latin typeface="Graphik Regular" panose="020B0503030202060203" pitchFamily="34" charset="77"/>
              </a:rPr>
              <a:t>Making an appointment </a:t>
            </a:r>
            <a:br>
              <a:rPr lang="es-419" sz="1100" dirty="0">
                <a:solidFill>
                  <a:schemeClr val="bg1"/>
                </a:solidFill>
                <a:latin typeface="Graphik Regular" panose="020B0503030202060203" pitchFamily="34" charset="77"/>
              </a:rPr>
            </a:br>
            <a:r>
              <a:rPr lang="es-419" sz="1100" b="1" dirty="0">
                <a:solidFill>
                  <a:schemeClr val="bg1"/>
                </a:solidFill>
                <a:latin typeface="Graphik Bold" panose="020B0503030202060203" pitchFamily="34" charset="77"/>
              </a:rPr>
              <a:t>on the phone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9F60575-488D-FD89-642D-460591927FAF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14" name="Google Shape;36;p1">
              <a:extLst>
                <a:ext uri="{FF2B5EF4-FFF2-40B4-BE49-F238E27FC236}">
                  <a16:creationId xmlns:a16="http://schemas.microsoft.com/office/drawing/2014/main" id="{35D27EAC-8D03-9220-D25D-4A8AFACEDB9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PE" sz="2000" b="1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sz="2000" b="1" dirty="0">
                <a:solidFill>
                  <a:schemeClr val="bg1"/>
                </a:solidFill>
                <a:latin typeface="Graphik Bold" panose="020B0503030202060203" pitchFamily="34" charset="77"/>
              </a:endParaRPr>
            </a:p>
          </p:txBody>
        </p: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CAA21BF9-C03D-5CFA-1070-E9980362B025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/>
        </p:nvSpPr>
        <p:spPr>
          <a:xfrm>
            <a:off x="5427908" y="1017358"/>
            <a:ext cx="5380074" cy="149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1800"/>
            </a:pPr>
            <a:endParaRPr sz="1800" dirty="0"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>
              <a:buClr>
                <a:schemeClr val="dk1"/>
              </a:buClr>
              <a:buSzPts val="1800"/>
            </a:pP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F79D380-96BF-29D7-E7BD-C2265D4F432D}"/>
              </a:ext>
            </a:extLst>
          </p:cNvPr>
          <p:cNvSpPr txBox="1"/>
          <p:nvPr/>
        </p:nvSpPr>
        <p:spPr>
          <a:xfrm>
            <a:off x="545012" y="4935865"/>
            <a:ext cx="2531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ts val="1800"/>
            </a:pPr>
            <a:r>
              <a:rPr lang="es-419" sz="1400" dirty="0">
                <a:highlight>
                  <a:srgbClr val="FFFF00"/>
                </a:highlight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INSERTAR DIÁLOGO ALTISSIA</a:t>
            </a:r>
            <a:endParaRPr lang="es-419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81;p11">
            <a:extLst>
              <a:ext uri="{FF2B5EF4-FFF2-40B4-BE49-F238E27FC236}">
                <a16:creationId xmlns:a16="http://schemas.microsoft.com/office/drawing/2014/main" id="{C21A801E-EF74-9AAC-CDE2-7B63BFD944C6}"/>
              </a:ext>
            </a:extLst>
          </p:cNvPr>
          <p:cNvSpPr txBox="1"/>
          <p:nvPr/>
        </p:nvSpPr>
        <p:spPr>
          <a:xfrm>
            <a:off x="506796" y="849124"/>
            <a:ext cx="4065204" cy="948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s-419" sz="1500" b="1" dirty="0">
                <a:latin typeface="Calibri" panose="020F0502020204030204" pitchFamily="34" charset="0"/>
                <a:cs typeface="Calibri" panose="020F0502020204030204" pitchFamily="34" charset="0"/>
              </a:rPr>
              <a:t>SPEAKING ON THE PHONE CONTEXT</a:t>
            </a:r>
          </a:p>
          <a:p>
            <a:pPr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s-419" sz="15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Listen to the conversation Making an Appointment on the Phone and answer the questions below:</a:t>
            </a:r>
            <a:endParaRPr lang="es-419" sz="1500" b="1" kern="100" dirty="0">
              <a:solidFill>
                <a:srgbClr val="01A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4670A989-BADB-8BD6-BB85-6FC751DD1082}"/>
              </a:ext>
            </a:extLst>
          </p:cNvPr>
          <p:cNvGrpSpPr/>
          <p:nvPr/>
        </p:nvGrpSpPr>
        <p:grpSpPr>
          <a:xfrm>
            <a:off x="523310" y="1900927"/>
            <a:ext cx="4048690" cy="434985"/>
            <a:chOff x="523310" y="2043631"/>
            <a:chExt cx="4048690" cy="434985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C3F414D6-81F8-962B-DF8B-14157CBC5B55}"/>
                </a:ext>
              </a:extLst>
            </p:cNvPr>
            <p:cNvGrpSpPr/>
            <p:nvPr/>
          </p:nvGrpSpPr>
          <p:grpSpPr>
            <a:xfrm>
              <a:off x="1026055" y="2043631"/>
              <a:ext cx="3545945" cy="434985"/>
              <a:chOff x="846668" y="2043631"/>
              <a:chExt cx="3545945" cy="434985"/>
            </a:xfrm>
          </p:grpSpPr>
          <p:sp>
            <p:nvSpPr>
              <p:cNvPr id="6" name="Triángulo rectángulo 5">
                <a:extLst>
                  <a:ext uri="{FF2B5EF4-FFF2-40B4-BE49-F238E27FC236}">
                    <a16:creationId xmlns:a16="http://schemas.microsoft.com/office/drawing/2014/main" id="{09834110-A517-F680-0F24-48A26B5CE5EA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" name="Rectángulo redondeado 6">
                <a:extLst>
                  <a:ext uri="{FF2B5EF4-FFF2-40B4-BE49-F238E27FC236}">
                    <a16:creationId xmlns:a16="http://schemas.microsoft.com/office/drawing/2014/main" id="{B5634B49-07FE-6739-66B1-5D09380B3C81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Clr>
                    <a:schemeClr val="dk1"/>
                  </a:buClr>
                  <a:buSzPts val="1800"/>
                </a:pPr>
                <a:r>
                  <a:rPr lang="es-419" sz="1200" dirty="0">
                    <a:solidFill>
                      <a:schemeClr val="dk1"/>
                    </a:solidFill>
                    <a:latin typeface="Calibri" panose="020F0502020204030204" pitchFamily="34" charset="0"/>
                    <a:ea typeface="Play"/>
                    <a:cs typeface="Calibri" panose="020F0502020204030204" pitchFamily="34" charset="0"/>
                    <a:sym typeface="Play"/>
                  </a:rPr>
                  <a:t>Why does Mrs. Anderson call the hair salon?</a:t>
                </a:r>
                <a:endParaRPr lang="es-419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814549C1-537C-2087-45B5-184F0DA672D1}"/>
                </a:ext>
              </a:extLst>
            </p:cNvPr>
            <p:cNvSpPr/>
            <p:nvPr/>
          </p:nvSpPr>
          <p:spPr>
            <a:xfrm>
              <a:off x="523310" y="2065565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A06F2AA1-1273-C16F-269D-8164A941AAFA}"/>
              </a:ext>
            </a:extLst>
          </p:cNvPr>
          <p:cNvGrpSpPr/>
          <p:nvPr/>
        </p:nvGrpSpPr>
        <p:grpSpPr>
          <a:xfrm>
            <a:off x="523310" y="2639667"/>
            <a:ext cx="4048690" cy="434985"/>
            <a:chOff x="523310" y="2665723"/>
            <a:chExt cx="4048690" cy="434985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16F61CA7-462F-9E12-C380-D0A1C5260748}"/>
                </a:ext>
              </a:extLst>
            </p:cNvPr>
            <p:cNvGrpSpPr/>
            <p:nvPr/>
          </p:nvGrpSpPr>
          <p:grpSpPr>
            <a:xfrm>
              <a:off x="1026055" y="2665723"/>
              <a:ext cx="3545945" cy="434985"/>
              <a:chOff x="846668" y="2043631"/>
              <a:chExt cx="3545945" cy="434985"/>
            </a:xfrm>
          </p:grpSpPr>
          <p:sp>
            <p:nvSpPr>
              <p:cNvPr id="9" name="Triángulo rectángulo 8">
                <a:extLst>
                  <a:ext uri="{FF2B5EF4-FFF2-40B4-BE49-F238E27FC236}">
                    <a16:creationId xmlns:a16="http://schemas.microsoft.com/office/drawing/2014/main" id="{CCFED353-89A4-BF1A-1464-ADF479669A65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Rectángulo redondeado 9">
                <a:extLst>
                  <a:ext uri="{FF2B5EF4-FFF2-40B4-BE49-F238E27FC236}">
                    <a16:creationId xmlns:a16="http://schemas.microsoft.com/office/drawing/2014/main" id="{5AF42AA9-5E06-E6A8-7A84-D78651369051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Clr>
                    <a:schemeClr val="dk1"/>
                  </a:buClr>
                  <a:buSzPts val="1800"/>
                </a:pPr>
                <a:r>
                  <a:rPr lang="es-419" sz="1200" dirty="0">
                    <a:solidFill>
                      <a:schemeClr val="dk1"/>
                    </a:solidFill>
                    <a:latin typeface="Calibri" panose="020F0502020204030204" pitchFamily="34" charset="0"/>
                    <a:ea typeface="Play"/>
                    <a:cs typeface="Calibri" panose="020F0502020204030204" pitchFamily="34" charset="0"/>
                    <a:sym typeface="Play"/>
                  </a:rPr>
                  <a:t>Why is it difficult to get an early appointment at the hair salon?</a:t>
                </a:r>
                <a:endParaRPr lang="es-419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BC62A064-A8C0-4958-7207-89D2192AF051}"/>
                </a:ext>
              </a:extLst>
            </p:cNvPr>
            <p:cNvSpPr/>
            <p:nvPr/>
          </p:nvSpPr>
          <p:spPr>
            <a:xfrm>
              <a:off x="523310" y="2686289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280BABBE-1E86-C84B-4621-F4734BA087BF}"/>
              </a:ext>
            </a:extLst>
          </p:cNvPr>
          <p:cNvGrpSpPr/>
          <p:nvPr/>
        </p:nvGrpSpPr>
        <p:grpSpPr>
          <a:xfrm>
            <a:off x="523310" y="3378407"/>
            <a:ext cx="4048690" cy="434985"/>
            <a:chOff x="523310" y="3302805"/>
            <a:chExt cx="4048690" cy="434985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3A87FA18-ECAB-DCAD-4A88-844E42ED24BF}"/>
                </a:ext>
              </a:extLst>
            </p:cNvPr>
            <p:cNvGrpSpPr/>
            <p:nvPr/>
          </p:nvGrpSpPr>
          <p:grpSpPr>
            <a:xfrm>
              <a:off x="1026055" y="3302805"/>
              <a:ext cx="3545945" cy="434985"/>
              <a:chOff x="846668" y="2043631"/>
              <a:chExt cx="3545945" cy="434985"/>
            </a:xfrm>
          </p:grpSpPr>
          <p:sp>
            <p:nvSpPr>
              <p:cNvPr id="12" name="Triángulo rectángulo 11">
                <a:extLst>
                  <a:ext uri="{FF2B5EF4-FFF2-40B4-BE49-F238E27FC236}">
                    <a16:creationId xmlns:a16="http://schemas.microsoft.com/office/drawing/2014/main" id="{98D148E0-4A61-162B-C38B-209D87BEFB57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" name="Rectángulo redondeado 12">
                <a:extLst>
                  <a:ext uri="{FF2B5EF4-FFF2-40B4-BE49-F238E27FC236}">
                    <a16:creationId xmlns:a16="http://schemas.microsoft.com/office/drawing/2014/main" id="{12F58A11-BD20-3593-F767-0F77017F403A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Clr>
                    <a:schemeClr val="dk1"/>
                  </a:buClr>
                  <a:buSzPts val="1800"/>
                </a:pPr>
                <a:r>
                  <a:rPr lang="es-419" sz="1200" dirty="0">
                    <a:solidFill>
                      <a:schemeClr val="dk1"/>
                    </a:solidFill>
                    <a:latin typeface="Calibri" panose="020F0502020204030204" pitchFamily="34" charset="0"/>
                    <a:ea typeface="Play"/>
                    <a:cs typeface="Calibri" panose="020F0502020204030204" pitchFamily="34" charset="0"/>
                    <a:sym typeface="Play"/>
                  </a:rPr>
                  <a:t>How does Mrs. Anderson finally get an earlier appointment?</a:t>
                </a:r>
                <a:endParaRPr lang="es-419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E3077003-EFDE-E5EE-85A6-730A978D1F4D}"/>
                </a:ext>
              </a:extLst>
            </p:cNvPr>
            <p:cNvSpPr/>
            <p:nvPr/>
          </p:nvSpPr>
          <p:spPr>
            <a:xfrm>
              <a:off x="523310" y="3320362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8E69FABD-A638-1351-6B3B-669139CEC5AD}"/>
              </a:ext>
            </a:extLst>
          </p:cNvPr>
          <p:cNvGrpSpPr/>
          <p:nvPr/>
        </p:nvGrpSpPr>
        <p:grpSpPr>
          <a:xfrm>
            <a:off x="523310" y="4117146"/>
            <a:ext cx="4048690" cy="434985"/>
            <a:chOff x="523310" y="4003560"/>
            <a:chExt cx="4048690" cy="434985"/>
          </a:xfrm>
        </p:grpSpPr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80117DEB-CCC3-3173-40B5-DBFA7B97AED1}"/>
                </a:ext>
              </a:extLst>
            </p:cNvPr>
            <p:cNvGrpSpPr/>
            <p:nvPr/>
          </p:nvGrpSpPr>
          <p:grpSpPr>
            <a:xfrm>
              <a:off x="1026055" y="4003560"/>
              <a:ext cx="3545945" cy="434985"/>
              <a:chOff x="846668" y="2043631"/>
              <a:chExt cx="3545945" cy="434985"/>
            </a:xfrm>
          </p:grpSpPr>
          <p:sp>
            <p:nvSpPr>
              <p:cNvPr id="18" name="Triángulo rectángulo 17">
                <a:extLst>
                  <a:ext uri="{FF2B5EF4-FFF2-40B4-BE49-F238E27FC236}">
                    <a16:creationId xmlns:a16="http://schemas.microsoft.com/office/drawing/2014/main" id="{BE17B8C3-C1B8-C95C-3273-CD4EBE6B697E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" name="Rectángulo redondeado 18">
                <a:extLst>
                  <a:ext uri="{FF2B5EF4-FFF2-40B4-BE49-F238E27FC236}">
                    <a16:creationId xmlns:a16="http://schemas.microsoft.com/office/drawing/2014/main" id="{DC249A96-8111-716C-133E-C85340FFE48B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Clr>
                    <a:schemeClr val="dk1"/>
                  </a:buClr>
                  <a:buSzPts val="1800"/>
                </a:pPr>
                <a:r>
                  <a:rPr lang="es-419" sz="1200" dirty="0">
                    <a:solidFill>
                      <a:schemeClr val="dk1"/>
                    </a:solidFill>
                    <a:latin typeface="Calibri" panose="020F0502020204030204" pitchFamily="34" charset="0"/>
                    <a:ea typeface="Play"/>
                    <a:cs typeface="Calibri" panose="020F0502020204030204" pitchFamily="34" charset="0"/>
                    <a:sym typeface="Play"/>
                  </a:rPr>
                  <a:t>What does Mrs. Anderson request for her daughter?</a:t>
                </a:r>
                <a:endParaRPr lang="es-419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14352395-2D03-9114-C90F-E86903B3E5D4}"/>
                </a:ext>
              </a:extLst>
            </p:cNvPr>
            <p:cNvSpPr/>
            <p:nvPr/>
          </p:nvSpPr>
          <p:spPr>
            <a:xfrm>
              <a:off x="523310" y="4014527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6" name="Imagen 25">
            <a:extLst>
              <a:ext uri="{FF2B5EF4-FFF2-40B4-BE49-F238E27FC236}">
                <a16:creationId xmlns:a16="http://schemas.microsoft.com/office/drawing/2014/main" id="{F474393D-369D-3570-AC41-6903EC2613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463" y="841375"/>
            <a:ext cx="3924300" cy="4356100"/>
          </a:xfrm>
          <a:prstGeom prst="rect">
            <a:avLst/>
          </a:prstGeom>
        </p:spPr>
      </p:pic>
      <p:sp>
        <p:nvSpPr>
          <p:cNvPr id="2" name="Google Shape;187;p11">
            <a:extLst>
              <a:ext uri="{FF2B5EF4-FFF2-40B4-BE49-F238E27FC236}">
                <a16:creationId xmlns:a16="http://schemas.microsoft.com/office/drawing/2014/main" id="{45967C60-CAAF-D214-351E-BFE2BF29263E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MAKING AN APPOINTMENT ON THE PHONE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FD6615BD-8746-BECD-8F30-DEC08BD987F7}"/>
              </a:ext>
            </a:extLst>
          </p:cNvPr>
          <p:cNvSpPr/>
          <p:nvPr/>
        </p:nvSpPr>
        <p:spPr>
          <a:xfrm rot="16200000">
            <a:off x="2214647" y="-866177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1E2A77B7-B856-0FFB-351B-E7ED261E42ED}"/>
              </a:ext>
            </a:extLst>
          </p:cNvPr>
          <p:cNvSpPr/>
          <p:nvPr/>
        </p:nvSpPr>
        <p:spPr>
          <a:xfrm rot="5400000">
            <a:off x="6459936" y="-866177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5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C0844EF4-AC18-AE89-1F8D-A79C9F65E243}"/>
              </a:ext>
            </a:extLst>
          </p:cNvPr>
          <p:cNvSpPr txBox="1"/>
          <p:nvPr/>
        </p:nvSpPr>
        <p:spPr>
          <a:xfrm>
            <a:off x="4752087" y="1587819"/>
            <a:ext cx="3934713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7" lvl="2">
              <a:buClr>
                <a:srgbClr val="F0453A"/>
              </a:buClr>
              <a:buSzPct val="100000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Put the words in the correct order to form proper appointment-related questions:</a:t>
            </a:r>
          </a:p>
          <a:p>
            <a:pPr marL="7937" lvl="2">
              <a:buClr>
                <a:srgbClr val="F0453A"/>
              </a:buClr>
              <a:buSzPct val="100000"/>
            </a:pPr>
            <a:endParaRPr lang="es-419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3838" lvl="2" indent="-22383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book / appointment / I’d / an / like / to</a:t>
            </a:r>
          </a:p>
          <a:p>
            <a:pPr marL="223838" lvl="2" indent="-22383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availability / this / there / week / any / is / for?</a:t>
            </a:r>
          </a:p>
          <a:p>
            <a:pPr marL="223838" lvl="2" indent="-22383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get / an / earlier / to / possible / </a:t>
            </a:r>
            <a:r>
              <a:rPr lang="es-419" sz="1500" kern="100" dirty="0" err="1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 / </a:t>
            </a:r>
            <a:r>
              <a:rPr lang="es-419" sz="1500" kern="100" dirty="0" err="1">
                <a:latin typeface="Calibri" panose="020F0502020204030204" pitchFamily="34" charset="0"/>
                <a:cs typeface="Calibri" panose="020F0502020204030204" pitchFamily="34" charset="0"/>
              </a:rPr>
              <a:t>it</a:t>
            </a: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 /  </a:t>
            </a:r>
            <a:r>
              <a:rPr lang="es-419" sz="1500" kern="100" dirty="0" err="1">
                <a:latin typeface="Calibri" panose="020F0502020204030204" pitchFamily="34" charset="0"/>
                <a:cs typeface="Calibri" panose="020F0502020204030204" pitchFamily="34" charset="0"/>
              </a:rPr>
              <a:t>appointment</a:t>
            </a: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marL="223838" lvl="2" indent="-22383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stylist / a / request / can / I / specific?</a:t>
            </a:r>
          </a:p>
          <a:p>
            <a:pPr marL="223838" lvl="2" indent="-22383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s-419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time / slots / do / what / available / you / have?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0B9F452-4F99-AE33-EB8E-5E74351CE52A}"/>
              </a:ext>
            </a:extLst>
          </p:cNvPr>
          <p:cNvSpPr txBox="1"/>
          <p:nvPr/>
        </p:nvSpPr>
        <p:spPr>
          <a:xfrm>
            <a:off x="5368739" y="926862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Activity:</a:t>
            </a:r>
            <a:endParaRPr lang="es-PE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CBFDA5F-62E9-5851-4D0C-0426A04AE546}"/>
              </a:ext>
            </a:extLst>
          </p:cNvPr>
          <p:cNvSpPr txBox="1"/>
          <p:nvPr/>
        </p:nvSpPr>
        <p:spPr>
          <a:xfrm>
            <a:off x="1129248" y="926862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6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Vocabulary:</a:t>
            </a:r>
            <a:endParaRPr lang="es-PE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181;p11">
            <a:extLst>
              <a:ext uri="{FF2B5EF4-FFF2-40B4-BE49-F238E27FC236}">
                <a16:creationId xmlns:a16="http://schemas.microsoft.com/office/drawing/2014/main" id="{AC21EB59-B2AF-BA61-D365-AA1E41A43541}"/>
              </a:ext>
            </a:extLst>
          </p:cNvPr>
          <p:cNvSpPr txBox="1"/>
          <p:nvPr/>
        </p:nvSpPr>
        <p:spPr>
          <a:xfrm>
            <a:off x="509541" y="1587819"/>
            <a:ext cx="3885819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"I’d like to book an appointment for..."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"Is there any availability for..."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"What time slots do you have available?"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 prefer (morning/afternoon/evening)."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"Can I reschedule my appointment?"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"Unfortunately, we are fully booked."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"We have an opening at..." 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lvl="1" indent="-1698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</a:rPr>
              <a:t>"Is it possible to get an earlier appointment?"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6D887E5-0ADB-C6F0-9FD9-3B6795106C35}"/>
              </a:ext>
            </a:extLst>
          </p:cNvPr>
          <p:cNvCxnSpPr>
            <a:cxnSpLocks/>
          </p:cNvCxnSpPr>
          <p:nvPr/>
        </p:nvCxnSpPr>
        <p:spPr>
          <a:xfrm>
            <a:off x="4572002" y="841671"/>
            <a:ext cx="0" cy="379012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>
            <a:extLst>
              <a:ext uri="{FF2B5EF4-FFF2-40B4-BE49-F238E27FC236}">
                <a16:creationId xmlns:a16="http://schemas.microsoft.com/office/drawing/2014/main" id="{E9998045-BF9B-7BD1-B2A6-F2F3EB998A1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3" y="1133932"/>
            <a:ext cx="360362" cy="17986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2C807BB-A379-7E03-FE0E-34BF0E49562B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755603" y="1133932"/>
            <a:ext cx="360362" cy="179860"/>
          </a:xfrm>
          <a:prstGeom prst="rect">
            <a:avLst/>
          </a:prstGeom>
        </p:spPr>
      </p:pic>
      <p:sp>
        <p:nvSpPr>
          <p:cNvPr id="14" name="Google Shape;187;p11">
            <a:extLst>
              <a:ext uri="{FF2B5EF4-FFF2-40B4-BE49-F238E27FC236}">
                <a16:creationId xmlns:a16="http://schemas.microsoft.com/office/drawing/2014/main" id="{700D41E9-7783-1FD0-0179-3BE4ADBBC9E5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MAKING AN APPOINTMENT ON THE PHONE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B80D6EA0-58A5-9451-6E28-63800F95B825}"/>
              </a:ext>
            </a:extLst>
          </p:cNvPr>
          <p:cNvSpPr txBox="1"/>
          <p:nvPr/>
        </p:nvSpPr>
        <p:spPr>
          <a:xfrm>
            <a:off x="506796" y="849124"/>
            <a:ext cx="3240611" cy="3113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s-PE" sz="1400" b="1" dirty="0">
                <a:latin typeface="Calibri" panose="020F0502020204030204" pitchFamily="34" charset="0"/>
                <a:cs typeface="Calibri" panose="020F0502020204030204" pitchFamily="34" charset="0"/>
              </a:rPr>
              <a:t>ROLE-PLAY EXERCISE:</a:t>
            </a:r>
          </a:p>
          <a:p>
            <a:pPr marL="177800" indent="-177800">
              <a:spcAft>
                <a:spcPts val="600"/>
              </a:spcAft>
              <a:buClr>
                <a:srgbClr val="09ADEE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in pairs. </a:t>
            </a:r>
            <a:r>
              <a:rPr lang="es-PE" sz="16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 student will be the customer, and the other will be the receptionist.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spcAft>
                <a:spcPts val="600"/>
              </a:spcAft>
              <a:buClr>
                <a:srgbClr val="09ADEE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6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customer must call to book an appointment for a service (haircut, dentist, doctor, restaurant, etc.).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spcAft>
                <a:spcPts val="600"/>
              </a:spcAft>
              <a:buClr>
                <a:srgbClr val="09ADEE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6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receptionist will check availability and respond accordingly.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spcAft>
                <a:spcPts val="600"/>
              </a:spcAft>
              <a:buClr>
                <a:srgbClr val="09ADEE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6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Switch roles and repeat and then share the dialogue to the class.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9422AF-3002-B404-CCC1-9DBE8AC05C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4171" y="841375"/>
            <a:ext cx="5159829" cy="4356100"/>
          </a:xfrm>
          <a:prstGeom prst="rect">
            <a:avLst/>
          </a:prstGeom>
        </p:spPr>
      </p:pic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E19F9564-D4FA-5883-5D89-E28ACFE49CD3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MAKING AN APPOINTMENT ON THE PHONE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C89B82DF-047C-6965-AD53-B8982B6ABAFA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Ins="0" rtlCol="0" anchor="t"/>
          <a:lstStyle/>
          <a:p>
            <a:pPr marL="6350">
              <a:buSzPts val="1000"/>
              <a:tabLst>
                <a:tab pos="1371600" algn="l"/>
              </a:tabLst>
            </a:pPr>
            <a:endParaRPr lang="en-US" sz="1600" b="1" dirty="0">
              <a:solidFill>
                <a:srgbClr val="033646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15359D2-DEE7-1091-E707-B9B87E4DAB32}"/>
              </a:ext>
            </a:extLst>
          </p:cNvPr>
          <p:cNvSpPr txBox="1"/>
          <p:nvPr/>
        </p:nvSpPr>
        <p:spPr>
          <a:xfrm>
            <a:off x="738019" y="2071416"/>
            <a:ext cx="3833982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 you name three phrases to ask for an appointment?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would you ask if there are available time slots for a haircut?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receptionist says, "Unfortunately, we are fully booked," what could you say next?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can you politely ask to reschedule an appointment?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would you say if you want a specific stylist? </a:t>
            </a:r>
          </a:p>
        </p:txBody>
      </p:sp>
      <p:sp>
        <p:nvSpPr>
          <p:cNvPr id="4" name="Google Shape;147;p10">
            <a:extLst>
              <a:ext uri="{FF2B5EF4-FFF2-40B4-BE49-F238E27FC236}">
                <a16:creationId xmlns:a16="http://schemas.microsoft.com/office/drawing/2014/main" id="{0EBBE073-4C49-06BA-0FF8-3CA24F702AAB}"/>
              </a:ext>
            </a:extLst>
          </p:cNvPr>
          <p:cNvSpPr txBox="1">
            <a:spLocks/>
          </p:cNvSpPr>
          <p:nvPr/>
        </p:nvSpPr>
        <p:spPr>
          <a:xfrm>
            <a:off x="738018" y="1543571"/>
            <a:ext cx="4159102" cy="37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s-419" sz="1600" b="1" dirty="0">
                <a:solidFill>
                  <a:srgbClr val="033646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Play"/>
              </a:rPr>
              <a:t>CLASS DISCUSSION: REFLECT AND APPLY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F24251-3B6D-6190-3A9D-D4BA3CFD23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08880" y="1335379"/>
            <a:ext cx="3628328" cy="3658040"/>
          </a:xfrm>
          <a:prstGeom prst="rect">
            <a:avLst/>
          </a:prstGeom>
        </p:spPr>
      </p:pic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A609805C-5136-FD28-1907-2ABA0B0E6135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MAKING AN APPOINTMENT ON THE PHONE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D45D54D-D310-7A23-7E26-4FA16C0EC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418</Words>
  <Application>Microsoft Office PowerPoint</Application>
  <PresentationFormat>Presentación en pantalla (16:10)</PresentationFormat>
  <Paragraphs>55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Calibri</vt:lpstr>
      <vt:lpstr>Arial</vt:lpstr>
      <vt:lpstr>Graphik Regular</vt:lpstr>
      <vt:lpstr>Play</vt:lpstr>
      <vt:lpstr>Aptos</vt:lpstr>
      <vt:lpstr>Times New Roman</vt:lpstr>
      <vt:lpstr>Graphik Bold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Romy Repetto</dc:creator>
  <cp:lastModifiedBy>Eduardo Enrique Haro Yanqui</cp:lastModifiedBy>
  <cp:revision>17</cp:revision>
  <dcterms:created xsi:type="dcterms:W3CDTF">2025-02-25T19:10:54Z</dcterms:created>
  <dcterms:modified xsi:type="dcterms:W3CDTF">2025-03-28T20:25:24Z</dcterms:modified>
</cp:coreProperties>
</file>